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62" r:id="rId4"/>
    <p:sldId id="258" r:id="rId5"/>
    <p:sldId id="263" r:id="rId6"/>
    <p:sldId id="264" r:id="rId7"/>
    <p:sldId id="265" r:id="rId8"/>
    <p:sldId id="259"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18"/>
  </p:normalViewPr>
  <p:slideViewPr>
    <p:cSldViewPr snapToGrid="0" snapToObjects="1">
      <p:cViewPr varScale="1">
        <p:scale>
          <a:sx n="90" d="100"/>
          <a:sy n="90" d="100"/>
        </p:scale>
        <p:origin x="23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AAEE8-0058-0448-8299-982E2C0EE25B}" type="datetimeFigureOut">
              <a:rPr lang="en-US" smtClean="0"/>
              <a:t>5/28/24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EC958-12BE-6842-9B15-1284FAB8423B}" type="slidenum">
              <a:rPr lang="en-US" smtClean="0"/>
              <a:t>‹#›</a:t>
            </a:fld>
            <a:endParaRPr lang="en-US"/>
          </a:p>
        </p:txBody>
      </p:sp>
    </p:spTree>
    <p:extLst>
      <p:ext uri="{BB962C8B-B14F-4D97-AF65-F5344CB8AC3E}">
        <p14:creationId xmlns:p14="http://schemas.microsoft.com/office/powerpoint/2010/main" val="320173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EC958-12BE-6842-9B15-1284FAB8423B}" type="slidenum">
              <a:rPr lang="en-US" smtClean="0"/>
              <a:t>7</a:t>
            </a:fld>
            <a:endParaRPr lang="en-US"/>
          </a:p>
        </p:txBody>
      </p:sp>
    </p:spTree>
    <p:extLst>
      <p:ext uri="{BB962C8B-B14F-4D97-AF65-F5344CB8AC3E}">
        <p14:creationId xmlns:p14="http://schemas.microsoft.com/office/powerpoint/2010/main" val="816475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2BCFE-1996-7E4C-A82F-4F49180238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F58301-8B2E-1048-BB90-0E8E23F08E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5DF17-0C10-954E-8B8B-3773F4B36C2B}"/>
              </a:ext>
            </a:extLst>
          </p:cNvPr>
          <p:cNvSpPr>
            <a:spLocks noGrp="1"/>
          </p:cNvSpPr>
          <p:nvPr>
            <p:ph type="dt" sz="half" idx="10"/>
          </p:nvPr>
        </p:nvSpPr>
        <p:spPr/>
        <p:txBody>
          <a:bodyPr/>
          <a:lstStyle/>
          <a:p>
            <a:fld id="{E62552A6-1CD9-7246-9FED-2840F54B86B3}" type="datetimeFigureOut">
              <a:rPr lang="en-US" smtClean="0"/>
              <a:t>5/27/24</a:t>
            </a:fld>
            <a:endParaRPr lang="en-US"/>
          </a:p>
        </p:txBody>
      </p:sp>
      <p:sp>
        <p:nvSpPr>
          <p:cNvPr id="5" name="Footer Placeholder 4">
            <a:extLst>
              <a:ext uri="{FF2B5EF4-FFF2-40B4-BE49-F238E27FC236}">
                <a16:creationId xmlns:a16="http://schemas.microsoft.com/office/drawing/2014/main" id="{721DD995-9C7C-E249-A7AA-3D14317377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B1920-C3CF-9449-95E6-5543FDB9B9AC}"/>
              </a:ext>
            </a:extLst>
          </p:cNvPr>
          <p:cNvSpPr>
            <a:spLocks noGrp="1"/>
          </p:cNvSpPr>
          <p:nvPr>
            <p:ph type="sldNum" sz="quarter" idx="12"/>
          </p:nvPr>
        </p:nvSpPr>
        <p:spPr/>
        <p:txBody>
          <a:bodyPr/>
          <a:lstStyle/>
          <a:p>
            <a:fld id="{4E656FFC-C7D2-2141-A416-607CA7CCC95E}" type="slidenum">
              <a:rPr lang="en-US" smtClean="0"/>
              <a:t>‹#›</a:t>
            </a:fld>
            <a:endParaRPr lang="en-US"/>
          </a:p>
        </p:txBody>
      </p:sp>
    </p:spTree>
    <p:extLst>
      <p:ext uri="{BB962C8B-B14F-4D97-AF65-F5344CB8AC3E}">
        <p14:creationId xmlns:p14="http://schemas.microsoft.com/office/powerpoint/2010/main" val="2060718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7CA70-0341-BD4F-B061-7503F2D7AD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F29816-7D02-3F49-A63E-BB8F847067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EBD70D-8595-5140-92F4-D22DB4A33648}"/>
              </a:ext>
            </a:extLst>
          </p:cNvPr>
          <p:cNvSpPr>
            <a:spLocks noGrp="1"/>
          </p:cNvSpPr>
          <p:nvPr>
            <p:ph type="dt" sz="half" idx="10"/>
          </p:nvPr>
        </p:nvSpPr>
        <p:spPr/>
        <p:txBody>
          <a:bodyPr/>
          <a:lstStyle/>
          <a:p>
            <a:fld id="{E62552A6-1CD9-7246-9FED-2840F54B86B3}" type="datetimeFigureOut">
              <a:rPr lang="en-US" smtClean="0"/>
              <a:t>5/27/24</a:t>
            </a:fld>
            <a:endParaRPr lang="en-US"/>
          </a:p>
        </p:txBody>
      </p:sp>
      <p:sp>
        <p:nvSpPr>
          <p:cNvPr id="5" name="Footer Placeholder 4">
            <a:extLst>
              <a:ext uri="{FF2B5EF4-FFF2-40B4-BE49-F238E27FC236}">
                <a16:creationId xmlns:a16="http://schemas.microsoft.com/office/drawing/2014/main" id="{D3C49D33-A22C-974F-B9AA-12260A18A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F6374-39EB-6649-A5B8-A4FB7F980F39}"/>
              </a:ext>
            </a:extLst>
          </p:cNvPr>
          <p:cNvSpPr>
            <a:spLocks noGrp="1"/>
          </p:cNvSpPr>
          <p:nvPr>
            <p:ph type="sldNum" sz="quarter" idx="12"/>
          </p:nvPr>
        </p:nvSpPr>
        <p:spPr/>
        <p:txBody>
          <a:bodyPr/>
          <a:lstStyle/>
          <a:p>
            <a:fld id="{4E656FFC-C7D2-2141-A416-607CA7CCC95E}" type="slidenum">
              <a:rPr lang="en-US" smtClean="0"/>
              <a:t>‹#›</a:t>
            </a:fld>
            <a:endParaRPr lang="en-US"/>
          </a:p>
        </p:txBody>
      </p:sp>
    </p:spTree>
    <p:extLst>
      <p:ext uri="{BB962C8B-B14F-4D97-AF65-F5344CB8AC3E}">
        <p14:creationId xmlns:p14="http://schemas.microsoft.com/office/powerpoint/2010/main" val="3700566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74DCC0-B040-0548-920F-90BA51E8A2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367B1B-563A-2944-AE27-D9B78BB5BBA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357D6-A3C5-154D-B12D-6CA16B11C71A}"/>
              </a:ext>
            </a:extLst>
          </p:cNvPr>
          <p:cNvSpPr>
            <a:spLocks noGrp="1"/>
          </p:cNvSpPr>
          <p:nvPr>
            <p:ph type="dt" sz="half" idx="10"/>
          </p:nvPr>
        </p:nvSpPr>
        <p:spPr/>
        <p:txBody>
          <a:bodyPr/>
          <a:lstStyle/>
          <a:p>
            <a:fld id="{E62552A6-1CD9-7246-9FED-2840F54B86B3}" type="datetimeFigureOut">
              <a:rPr lang="en-US" smtClean="0"/>
              <a:t>5/27/24</a:t>
            </a:fld>
            <a:endParaRPr lang="en-US"/>
          </a:p>
        </p:txBody>
      </p:sp>
      <p:sp>
        <p:nvSpPr>
          <p:cNvPr id="5" name="Footer Placeholder 4">
            <a:extLst>
              <a:ext uri="{FF2B5EF4-FFF2-40B4-BE49-F238E27FC236}">
                <a16:creationId xmlns:a16="http://schemas.microsoft.com/office/drawing/2014/main" id="{B52FE50D-2891-5940-B709-DBD82B1728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216FA-1A7F-8B42-80A1-AA163CB1C82D}"/>
              </a:ext>
            </a:extLst>
          </p:cNvPr>
          <p:cNvSpPr>
            <a:spLocks noGrp="1"/>
          </p:cNvSpPr>
          <p:nvPr>
            <p:ph type="sldNum" sz="quarter" idx="12"/>
          </p:nvPr>
        </p:nvSpPr>
        <p:spPr/>
        <p:txBody>
          <a:bodyPr/>
          <a:lstStyle/>
          <a:p>
            <a:fld id="{4E656FFC-C7D2-2141-A416-607CA7CCC95E}" type="slidenum">
              <a:rPr lang="en-US" smtClean="0"/>
              <a:t>‹#›</a:t>
            </a:fld>
            <a:endParaRPr lang="en-US"/>
          </a:p>
        </p:txBody>
      </p:sp>
    </p:spTree>
    <p:extLst>
      <p:ext uri="{BB962C8B-B14F-4D97-AF65-F5344CB8AC3E}">
        <p14:creationId xmlns:p14="http://schemas.microsoft.com/office/powerpoint/2010/main" val="332431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48B6-CD00-5F40-BA3D-BA6DD6B80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B43B4C-683A-2144-A1F7-748D036702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EAAE0-4902-BA42-8A98-7F67CA78F4F9}"/>
              </a:ext>
            </a:extLst>
          </p:cNvPr>
          <p:cNvSpPr>
            <a:spLocks noGrp="1"/>
          </p:cNvSpPr>
          <p:nvPr>
            <p:ph type="dt" sz="half" idx="10"/>
          </p:nvPr>
        </p:nvSpPr>
        <p:spPr/>
        <p:txBody>
          <a:bodyPr/>
          <a:lstStyle/>
          <a:p>
            <a:fld id="{E62552A6-1CD9-7246-9FED-2840F54B86B3}" type="datetimeFigureOut">
              <a:rPr lang="en-US" smtClean="0"/>
              <a:t>5/27/24</a:t>
            </a:fld>
            <a:endParaRPr lang="en-US"/>
          </a:p>
        </p:txBody>
      </p:sp>
      <p:sp>
        <p:nvSpPr>
          <p:cNvPr id="5" name="Footer Placeholder 4">
            <a:extLst>
              <a:ext uri="{FF2B5EF4-FFF2-40B4-BE49-F238E27FC236}">
                <a16:creationId xmlns:a16="http://schemas.microsoft.com/office/drawing/2014/main" id="{6B8CD5D0-1142-D54C-AF88-F05A71EB3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13E75-74F7-AD4D-BE8F-2F2ED551042F}"/>
              </a:ext>
            </a:extLst>
          </p:cNvPr>
          <p:cNvSpPr>
            <a:spLocks noGrp="1"/>
          </p:cNvSpPr>
          <p:nvPr>
            <p:ph type="sldNum" sz="quarter" idx="12"/>
          </p:nvPr>
        </p:nvSpPr>
        <p:spPr/>
        <p:txBody>
          <a:bodyPr/>
          <a:lstStyle/>
          <a:p>
            <a:fld id="{4E656FFC-C7D2-2141-A416-607CA7CCC95E}" type="slidenum">
              <a:rPr lang="en-US" smtClean="0"/>
              <a:t>‹#›</a:t>
            </a:fld>
            <a:endParaRPr lang="en-US"/>
          </a:p>
        </p:txBody>
      </p:sp>
    </p:spTree>
    <p:extLst>
      <p:ext uri="{BB962C8B-B14F-4D97-AF65-F5344CB8AC3E}">
        <p14:creationId xmlns:p14="http://schemas.microsoft.com/office/powerpoint/2010/main" val="3380728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C429-ACE2-B040-9091-E403041247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460252-3293-BE4E-A44F-85D5654B44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4F4F6A9-443B-0A45-A2DD-B2313DA6AE75}"/>
              </a:ext>
            </a:extLst>
          </p:cNvPr>
          <p:cNvSpPr>
            <a:spLocks noGrp="1"/>
          </p:cNvSpPr>
          <p:nvPr>
            <p:ph type="dt" sz="half" idx="10"/>
          </p:nvPr>
        </p:nvSpPr>
        <p:spPr/>
        <p:txBody>
          <a:bodyPr/>
          <a:lstStyle/>
          <a:p>
            <a:fld id="{E62552A6-1CD9-7246-9FED-2840F54B86B3}" type="datetimeFigureOut">
              <a:rPr lang="en-US" smtClean="0"/>
              <a:t>5/27/24</a:t>
            </a:fld>
            <a:endParaRPr lang="en-US"/>
          </a:p>
        </p:txBody>
      </p:sp>
      <p:sp>
        <p:nvSpPr>
          <p:cNvPr id="5" name="Footer Placeholder 4">
            <a:extLst>
              <a:ext uri="{FF2B5EF4-FFF2-40B4-BE49-F238E27FC236}">
                <a16:creationId xmlns:a16="http://schemas.microsoft.com/office/drawing/2014/main" id="{95AF3096-054D-094E-8E7D-23CDC06A2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BDDBB-A733-2448-AF4E-5EF59519EAC4}"/>
              </a:ext>
            </a:extLst>
          </p:cNvPr>
          <p:cNvSpPr>
            <a:spLocks noGrp="1"/>
          </p:cNvSpPr>
          <p:nvPr>
            <p:ph type="sldNum" sz="quarter" idx="12"/>
          </p:nvPr>
        </p:nvSpPr>
        <p:spPr/>
        <p:txBody>
          <a:bodyPr/>
          <a:lstStyle/>
          <a:p>
            <a:fld id="{4E656FFC-C7D2-2141-A416-607CA7CCC95E}" type="slidenum">
              <a:rPr lang="en-US" smtClean="0"/>
              <a:t>‹#›</a:t>
            </a:fld>
            <a:endParaRPr lang="en-US"/>
          </a:p>
        </p:txBody>
      </p:sp>
    </p:spTree>
    <p:extLst>
      <p:ext uri="{BB962C8B-B14F-4D97-AF65-F5344CB8AC3E}">
        <p14:creationId xmlns:p14="http://schemas.microsoft.com/office/powerpoint/2010/main" val="1775119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CAFBF-AB1F-CC43-86C0-54F20E12C8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6C16E-A5E7-BE44-80EE-BDD45B0D7A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01E26F-088C-6E44-B3E9-C9AE82306C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24F383-0CA1-4B48-9175-2ADFAA3BDF6D}"/>
              </a:ext>
            </a:extLst>
          </p:cNvPr>
          <p:cNvSpPr>
            <a:spLocks noGrp="1"/>
          </p:cNvSpPr>
          <p:nvPr>
            <p:ph type="dt" sz="half" idx="10"/>
          </p:nvPr>
        </p:nvSpPr>
        <p:spPr/>
        <p:txBody>
          <a:bodyPr/>
          <a:lstStyle/>
          <a:p>
            <a:fld id="{E62552A6-1CD9-7246-9FED-2840F54B86B3}" type="datetimeFigureOut">
              <a:rPr lang="en-US" smtClean="0"/>
              <a:t>5/27/24</a:t>
            </a:fld>
            <a:endParaRPr lang="en-US"/>
          </a:p>
        </p:txBody>
      </p:sp>
      <p:sp>
        <p:nvSpPr>
          <p:cNvPr id="6" name="Footer Placeholder 5">
            <a:extLst>
              <a:ext uri="{FF2B5EF4-FFF2-40B4-BE49-F238E27FC236}">
                <a16:creationId xmlns:a16="http://schemas.microsoft.com/office/drawing/2014/main" id="{08D1F7F2-893E-C74F-A09B-16E8D80B04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A6DDC2-B78A-2045-AC5B-C6A49BABCC45}"/>
              </a:ext>
            </a:extLst>
          </p:cNvPr>
          <p:cNvSpPr>
            <a:spLocks noGrp="1"/>
          </p:cNvSpPr>
          <p:nvPr>
            <p:ph type="sldNum" sz="quarter" idx="12"/>
          </p:nvPr>
        </p:nvSpPr>
        <p:spPr/>
        <p:txBody>
          <a:bodyPr/>
          <a:lstStyle/>
          <a:p>
            <a:fld id="{4E656FFC-C7D2-2141-A416-607CA7CCC95E}" type="slidenum">
              <a:rPr lang="en-US" smtClean="0"/>
              <a:t>‹#›</a:t>
            </a:fld>
            <a:endParaRPr lang="en-US"/>
          </a:p>
        </p:txBody>
      </p:sp>
    </p:spTree>
    <p:extLst>
      <p:ext uri="{BB962C8B-B14F-4D97-AF65-F5344CB8AC3E}">
        <p14:creationId xmlns:p14="http://schemas.microsoft.com/office/powerpoint/2010/main" val="2681161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01B5-49F8-7A41-85F8-780D2DE1A3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4F4ADB-5076-E243-A736-5A46DE17DF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888B08-9053-614F-B4AD-CCE0FFB21C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0A1977-C812-AB40-808F-F0522D5A1E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9A001D-F7CF-DC44-ABBA-25464CD171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F53D42-1012-D940-A4B2-E088FA878514}"/>
              </a:ext>
            </a:extLst>
          </p:cNvPr>
          <p:cNvSpPr>
            <a:spLocks noGrp="1"/>
          </p:cNvSpPr>
          <p:nvPr>
            <p:ph type="dt" sz="half" idx="10"/>
          </p:nvPr>
        </p:nvSpPr>
        <p:spPr/>
        <p:txBody>
          <a:bodyPr/>
          <a:lstStyle/>
          <a:p>
            <a:fld id="{E62552A6-1CD9-7246-9FED-2840F54B86B3}" type="datetimeFigureOut">
              <a:rPr lang="en-US" smtClean="0"/>
              <a:t>5/27/24</a:t>
            </a:fld>
            <a:endParaRPr lang="en-US"/>
          </a:p>
        </p:txBody>
      </p:sp>
      <p:sp>
        <p:nvSpPr>
          <p:cNvPr id="8" name="Footer Placeholder 7">
            <a:extLst>
              <a:ext uri="{FF2B5EF4-FFF2-40B4-BE49-F238E27FC236}">
                <a16:creationId xmlns:a16="http://schemas.microsoft.com/office/drawing/2014/main" id="{16EEA032-79D7-9D43-8EB9-7D32865AC3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17B5-5EDA-D44A-A25C-BC5665221314}"/>
              </a:ext>
            </a:extLst>
          </p:cNvPr>
          <p:cNvSpPr>
            <a:spLocks noGrp="1"/>
          </p:cNvSpPr>
          <p:nvPr>
            <p:ph type="sldNum" sz="quarter" idx="12"/>
          </p:nvPr>
        </p:nvSpPr>
        <p:spPr/>
        <p:txBody>
          <a:bodyPr/>
          <a:lstStyle/>
          <a:p>
            <a:fld id="{4E656FFC-C7D2-2141-A416-607CA7CCC95E}" type="slidenum">
              <a:rPr lang="en-US" smtClean="0"/>
              <a:t>‹#›</a:t>
            </a:fld>
            <a:endParaRPr lang="en-US"/>
          </a:p>
        </p:txBody>
      </p:sp>
    </p:spTree>
    <p:extLst>
      <p:ext uri="{BB962C8B-B14F-4D97-AF65-F5344CB8AC3E}">
        <p14:creationId xmlns:p14="http://schemas.microsoft.com/office/powerpoint/2010/main" val="96693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BD9FF-7024-584A-8494-AA5D6FBB9B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357284-4EFE-BE41-9DF5-B88D042C7392}"/>
              </a:ext>
            </a:extLst>
          </p:cNvPr>
          <p:cNvSpPr>
            <a:spLocks noGrp="1"/>
          </p:cNvSpPr>
          <p:nvPr>
            <p:ph type="dt" sz="half" idx="10"/>
          </p:nvPr>
        </p:nvSpPr>
        <p:spPr/>
        <p:txBody>
          <a:bodyPr/>
          <a:lstStyle/>
          <a:p>
            <a:fld id="{E62552A6-1CD9-7246-9FED-2840F54B86B3}" type="datetimeFigureOut">
              <a:rPr lang="en-US" smtClean="0"/>
              <a:t>5/27/24</a:t>
            </a:fld>
            <a:endParaRPr lang="en-US"/>
          </a:p>
        </p:txBody>
      </p:sp>
      <p:sp>
        <p:nvSpPr>
          <p:cNvPr id="4" name="Footer Placeholder 3">
            <a:extLst>
              <a:ext uri="{FF2B5EF4-FFF2-40B4-BE49-F238E27FC236}">
                <a16:creationId xmlns:a16="http://schemas.microsoft.com/office/drawing/2014/main" id="{BD61D244-6D10-C348-81D4-FB10B9F591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E45560-47DC-ED40-A3AB-212BC59156B2}"/>
              </a:ext>
            </a:extLst>
          </p:cNvPr>
          <p:cNvSpPr>
            <a:spLocks noGrp="1"/>
          </p:cNvSpPr>
          <p:nvPr>
            <p:ph type="sldNum" sz="quarter" idx="12"/>
          </p:nvPr>
        </p:nvSpPr>
        <p:spPr/>
        <p:txBody>
          <a:bodyPr/>
          <a:lstStyle/>
          <a:p>
            <a:fld id="{4E656FFC-C7D2-2141-A416-607CA7CCC95E}" type="slidenum">
              <a:rPr lang="en-US" smtClean="0"/>
              <a:t>‹#›</a:t>
            </a:fld>
            <a:endParaRPr lang="en-US"/>
          </a:p>
        </p:txBody>
      </p:sp>
    </p:spTree>
    <p:extLst>
      <p:ext uri="{BB962C8B-B14F-4D97-AF65-F5344CB8AC3E}">
        <p14:creationId xmlns:p14="http://schemas.microsoft.com/office/powerpoint/2010/main" val="185511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8168F-5728-D547-90C0-2EEE976E6FDF}"/>
              </a:ext>
            </a:extLst>
          </p:cNvPr>
          <p:cNvSpPr>
            <a:spLocks noGrp="1"/>
          </p:cNvSpPr>
          <p:nvPr>
            <p:ph type="dt" sz="half" idx="10"/>
          </p:nvPr>
        </p:nvSpPr>
        <p:spPr/>
        <p:txBody>
          <a:bodyPr/>
          <a:lstStyle/>
          <a:p>
            <a:fld id="{E62552A6-1CD9-7246-9FED-2840F54B86B3}" type="datetimeFigureOut">
              <a:rPr lang="en-US" smtClean="0"/>
              <a:t>5/27/24</a:t>
            </a:fld>
            <a:endParaRPr lang="en-US"/>
          </a:p>
        </p:txBody>
      </p:sp>
      <p:sp>
        <p:nvSpPr>
          <p:cNvPr id="3" name="Footer Placeholder 2">
            <a:extLst>
              <a:ext uri="{FF2B5EF4-FFF2-40B4-BE49-F238E27FC236}">
                <a16:creationId xmlns:a16="http://schemas.microsoft.com/office/drawing/2014/main" id="{B150DB20-4D21-D64D-AF95-6326EDEA51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E28785-761F-A14C-AC63-B4B33212E301}"/>
              </a:ext>
            </a:extLst>
          </p:cNvPr>
          <p:cNvSpPr>
            <a:spLocks noGrp="1"/>
          </p:cNvSpPr>
          <p:nvPr>
            <p:ph type="sldNum" sz="quarter" idx="12"/>
          </p:nvPr>
        </p:nvSpPr>
        <p:spPr/>
        <p:txBody>
          <a:bodyPr/>
          <a:lstStyle/>
          <a:p>
            <a:fld id="{4E656FFC-C7D2-2141-A416-607CA7CCC95E}" type="slidenum">
              <a:rPr lang="en-US" smtClean="0"/>
              <a:t>‹#›</a:t>
            </a:fld>
            <a:endParaRPr lang="en-US"/>
          </a:p>
        </p:txBody>
      </p:sp>
    </p:spTree>
    <p:extLst>
      <p:ext uri="{BB962C8B-B14F-4D97-AF65-F5344CB8AC3E}">
        <p14:creationId xmlns:p14="http://schemas.microsoft.com/office/powerpoint/2010/main" val="178440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CC80-23D8-C641-A24F-646A1EEE0D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932615-E96F-D041-867F-FFFC6EFCA9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6A2DC1-FE28-A545-B818-BFD990C11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971D37-E131-6A45-8833-C925A195DEFB}"/>
              </a:ext>
            </a:extLst>
          </p:cNvPr>
          <p:cNvSpPr>
            <a:spLocks noGrp="1"/>
          </p:cNvSpPr>
          <p:nvPr>
            <p:ph type="dt" sz="half" idx="10"/>
          </p:nvPr>
        </p:nvSpPr>
        <p:spPr/>
        <p:txBody>
          <a:bodyPr/>
          <a:lstStyle/>
          <a:p>
            <a:fld id="{E62552A6-1CD9-7246-9FED-2840F54B86B3}" type="datetimeFigureOut">
              <a:rPr lang="en-US" smtClean="0"/>
              <a:t>5/27/24</a:t>
            </a:fld>
            <a:endParaRPr lang="en-US"/>
          </a:p>
        </p:txBody>
      </p:sp>
      <p:sp>
        <p:nvSpPr>
          <p:cNvPr id="6" name="Footer Placeholder 5">
            <a:extLst>
              <a:ext uri="{FF2B5EF4-FFF2-40B4-BE49-F238E27FC236}">
                <a16:creationId xmlns:a16="http://schemas.microsoft.com/office/drawing/2014/main" id="{B4A989D9-2027-9447-BAA7-60023059BE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6951E-F15F-4141-A0E0-B91860E88C87}"/>
              </a:ext>
            </a:extLst>
          </p:cNvPr>
          <p:cNvSpPr>
            <a:spLocks noGrp="1"/>
          </p:cNvSpPr>
          <p:nvPr>
            <p:ph type="sldNum" sz="quarter" idx="12"/>
          </p:nvPr>
        </p:nvSpPr>
        <p:spPr/>
        <p:txBody>
          <a:bodyPr/>
          <a:lstStyle/>
          <a:p>
            <a:fld id="{4E656FFC-C7D2-2141-A416-607CA7CCC95E}" type="slidenum">
              <a:rPr lang="en-US" smtClean="0"/>
              <a:t>‹#›</a:t>
            </a:fld>
            <a:endParaRPr lang="en-US"/>
          </a:p>
        </p:txBody>
      </p:sp>
    </p:spTree>
    <p:extLst>
      <p:ext uri="{BB962C8B-B14F-4D97-AF65-F5344CB8AC3E}">
        <p14:creationId xmlns:p14="http://schemas.microsoft.com/office/powerpoint/2010/main" val="723754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6E54-1058-8440-9859-9D48BD173B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1DA4E-78DC-7643-93AC-F3601DEF8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CCC0F0-C2CB-C742-8728-FA0C1869E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B3887C-118B-CC46-8080-F791BDEB98BB}"/>
              </a:ext>
            </a:extLst>
          </p:cNvPr>
          <p:cNvSpPr>
            <a:spLocks noGrp="1"/>
          </p:cNvSpPr>
          <p:nvPr>
            <p:ph type="dt" sz="half" idx="10"/>
          </p:nvPr>
        </p:nvSpPr>
        <p:spPr/>
        <p:txBody>
          <a:bodyPr/>
          <a:lstStyle/>
          <a:p>
            <a:fld id="{E62552A6-1CD9-7246-9FED-2840F54B86B3}" type="datetimeFigureOut">
              <a:rPr lang="en-US" smtClean="0"/>
              <a:t>5/27/24</a:t>
            </a:fld>
            <a:endParaRPr lang="en-US"/>
          </a:p>
        </p:txBody>
      </p:sp>
      <p:sp>
        <p:nvSpPr>
          <p:cNvPr id="6" name="Footer Placeholder 5">
            <a:extLst>
              <a:ext uri="{FF2B5EF4-FFF2-40B4-BE49-F238E27FC236}">
                <a16:creationId xmlns:a16="http://schemas.microsoft.com/office/drawing/2014/main" id="{A20F6BE7-B6F7-4E4D-B280-2B827B264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21176-240E-4C41-9F90-7E322147E3C0}"/>
              </a:ext>
            </a:extLst>
          </p:cNvPr>
          <p:cNvSpPr>
            <a:spLocks noGrp="1"/>
          </p:cNvSpPr>
          <p:nvPr>
            <p:ph type="sldNum" sz="quarter" idx="12"/>
          </p:nvPr>
        </p:nvSpPr>
        <p:spPr/>
        <p:txBody>
          <a:bodyPr/>
          <a:lstStyle/>
          <a:p>
            <a:fld id="{4E656FFC-C7D2-2141-A416-607CA7CCC95E}" type="slidenum">
              <a:rPr lang="en-US" smtClean="0"/>
              <a:t>‹#›</a:t>
            </a:fld>
            <a:endParaRPr lang="en-US"/>
          </a:p>
        </p:txBody>
      </p:sp>
    </p:spTree>
    <p:extLst>
      <p:ext uri="{BB962C8B-B14F-4D97-AF65-F5344CB8AC3E}">
        <p14:creationId xmlns:p14="http://schemas.microsoft.com/office/powerpoint/2010/main" val="2790427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917B14-871B-C44D-AEE0-A6465B434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9613E5-ECE4-794A-B0E3-485F235C94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54D08F-51D1-614B-A61A-93BBC3E3A2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552A6-1CD9-7246-9FED-2840F54B86B3}" type="datetimeFigureOut">
              <a:rPr lang="en-US" smtClean="0"/>
              <a:t>5/27/24</a:t>
            </a:fld>
            <a:endParaRPr lang="en-US"/>
          </a:p>
        </p:txBody>
      </p:sp>
      <p:sp>
        <p:nvSpPr>
          <p:cNvPr id="5" name="Footer Placeholder 4">
            <a:extLst>
              <a:ext uri="{FF2B5EF4-FFF2-40B4-BE49-F238E27FC236}">
                <a16:creationId xmlns:a16="http://schemas.microsoft.com/office/drawing/2014/main" id="{2FACE119-049E-4B46-84F6-D70AF40753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183D7D-301B-8347-9602-7ACD5ED7BA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656FFC-C7D2-2141-A416-607CA7CCC95E}" type="slidenum">
              <a:rPr lang="en-US" smtClean="0"/>
              <a:t>‹#›</a:t>
            </a:fld>
            <a:endParaRPr lang="en-US"/>
          </a:p>
        </p:txBody>
      </p:sp>
    </p:spTree>
    <p:extLst>
      <p:ext uri="{BB962C8B-B14F-4D97-AF65-F5344CB8AC3E}">
        <p14:creationId xmlns:p14="http://schemas.microsoft.com/office/powerpoint/2010/main" val="218751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E4E4FC-A7C0-7245-AE4A-EEF951661E0A}"/>
              </a:ext>
            </a:extLst>
          </p:cNvPr>
          <p:cNvPicPr>
            <a:picLocks noChangeAspect="1"/>
          </p:cNvPicPr>
          <p:nvPr/>
        </p:nvPicPr>
        <p:blipFill>
          <a:blip r:embed="rId2">
            <a:alphaModFix amt="64000"/>
          </a:blip>
          <a:stretch>
            <a:fillRect/>
          </a:stretch>
        </p:blipFill>
        <p:spPr>
          <a:xfrm>
            <a:off x="0" y="0"/>
            <a:ext cx="12192000" cy="6858000"/>
          </a:xfrm>
          <a:prstGeom prst="rect">
            <a:avLst/>
          </a:prstGeom>
          <a:effectLst/>
        </p:spPr>
      </p:pic>
      <p:sp>
        <p:nvSpPr>
          <p:cNvPr id="9" name="TextBox 8">
            <a:extLst>
              <a:ext uri="{FF2B5EF4-FFF2-40B4-BE49-F238E27FC236}">
                <a16:creationId xmlns:a16="http://schemas.microsoft.com/office/drawing/2014/main" id="{8B613F13-0E76-4E4C-A96B-B370B2ACC993}"/>
              </a:ext>
            </a:extLst>
          </p:cNvPr>
          <p:cNvSpPr txBox="1"/>
          <p:nvPr/>
        </p:nvSpPr>
        <p:spPr>
          <a:xfrm>
            <a:off x="1896666" y="2457449"/>
            <a:ext cx="8398668" cy="1200329"/>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Big Mountain resort ticket price recommendations</a:t>
            </a:r>
          </a:p>
        </p:txBody>
      </p:sp>
      <p:sp>
        <p:nvSpPr>
          <p:cNvPr id="10" name="TextBox 9">
            <a:extLst>
              <a:ext uri="{FF2B5EF4-FFF2-40B4-BE49-F238E27FC236}">
                <a16:creationId xmlns:a16="http://schemas.microsoft.com/office/drawing/2014/main" id="{9D183A2D-462D-CE4D-83F5-EE42388C253A}"/>
              </a:ext>
            </a:extLst>
          </p:cNvPr>
          <p:cNvSpPr txBox="1"/>
          <p:nvPr/>
        </p:nvSpPr>
        <p:spPr>
          <a:xfrm>
            <a:off x="3209410" y="4300538"/>
            <a:ext cx="606317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Shen Dong, Data Scientist </a:t>
            </a:r>
          </a:p>
          <a:p>
            <a:pPr algn="ctr"/>
            <a:r>
              <a:rPr lang="en-US" sz="2800" dirty="0" err="1">
                <a:latin typeface="Arial" panose="020B0604020202020204" pitchFamily="34" charset="0"/>
                <a:cs typeface="Arial" panose="020B0604020202020204" pitchFamily="34" charset="0"/>
              </a:rPr>
              <a:t>Blabla</a:t>
            </a:r>
            <a:r>
              <a:rPr lang="en-US" sz="2800" dirty="0">
                <a:latin typeface="Arial" panose="020B0604020202020204" pitchFamily="34" charset="0"/>
                <a:cs typeface="Arial" panose="020B0604020202020204" pitchFamily="34" charset="0"/>
              </a:rPr>
              <a:t> Consulting Inc.</a:t>
            </a:r>
          </a:p>
        </p:txBody>
      </p:sp>
    </p:spTree>
    <p:extLst>
      <p:ext uri="{BB962C8B-B14F-4D97-AF65-F5344CB8AC3E}">
        <p14:creationId xmlns:p14="http://schemas.microsoft.com/office/powerpoint/2010/main" val="3029741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A39754-4BB2-CA48-B225-6D1F6C8F78D7}"/>
              </a:ext>
            </a:extLst>
          </p:cNvPr>
          <p:cNvSpPr txBox="1"/>
          <p:nvPr/>
        </p:nvSpPr>
        <p:spPr>
          <a:xfrm>
            <a:off x="342901" y="285750"/>
            <a:ext cx="11530012" cy="584775"/>
          </a:xfrm>
          <a:prstGeom prst="rect">
            <a:avLst/>
          </a:prstGeom>
          <a:noFill/>
          <a:ln>
            <a:solidFill>
              <a:schemeClr val="accent1"/>
            </a:solidFill>
          </a:ln>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Problematic</a:t>
            </a:r>
          </a:p>
        </p:txBody>
      </p:sp>
      <p:sp>
        <p:nvSpPr>
          <p:cNvPr id="4" name="Rectangle 3">
            <a:extLst>
              <a:ext uri="{FF2B5EF4-FFF2-40B4-BE49-F238E27FC236}">
                <a16:creationId xmlns:a16="http://schemas.microsoft.com/office/drawing/2014/main" id="{737AABF9-53A3-FD4E-950C-B9D0CA6B9EF8}"/>
              </a:ext>
            </a:extLst>
          </p:cNvPr>
          <p:cNvSpPr/>
          <p:nvPr/>
        </p:nvSpPr>
        <p:spPr>
          <a:xfrm>
            <a:off x="5950744" y="1623446"/>
            <a:ext cx="5272088"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Big Mountain Resort: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premier ski destination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vistas of Glacier National Park and Flathead National Forest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105 trails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350,000 enthusiasts eager to carve through its slopes.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Recently, the resort made a significant investment in a new chair lift, elevating its operational costs for the upcoming ski season of an extra $1.5 million. </a:t>
            </a:r>
          </a:p>
        </p:txBody>
      </p:sp>
      <p:pic>
        <p:nvPicPr>
          <p:cNvPr id="5" name="Picture 4">
            <a:extLst>
              <a:ext uri="{FF2B5EF4-FFF2-40B4-BE49-F238E27FC236}">
                <a16:creationId xmlns:a16="http://schemas.microsoft.com/office/drawing/2014/main" id="{C4077EF2-76BA-1348-8C43-B22F8D92AB83}"/>
              </a:ext>
            </a:extLst>
          </p:cNvPr>
          <p:cNvPicPr>
            <a:picLocks noChangeAspect="1"/>
          </p:cNvPicPr>
          <p:nvPr/>
        </p:nvPicPr>
        <p:blipFill rotWithShape="1">
          <a:blip r:embed="rId2"/>
          <a:srcRect r="2490" b="2210"/>
          <a:stretch/>
        </p:blipFill>
        <p:spPr>
          <a:xfrm>
            <a:off x="610121" y="1309947"/>
            <a:ext cx="4802461" cy="3766319"/>
          </a:xfrm>
          <a:prstGeom prst="rect">
            <a:avLst/>
          </a:prstGeom>
        </p:spPr>
      </p:pic>
      <p:sp>
        <p:nvSpPr>
          <p:cNvPr id="6" name="Rectangle 5">
            <a:extLst>
              <a:ext uri="{FF2B5EF4-FFF2-40B4-BE49-F238E27FC236}">
                <a16:creationId xmlns:a16="http://schemas.microsoft.com/office/drawing/2014/main" id="{BD7A936C-D8FD-9248-90D2-19C82E8769D4}"/>
              </a:ext>
            </a:extLst>
          </p:cNvPr>
          <p:cNvSpPr/>
          <p:nvPr/>
        </p:nvSpPr>
        <p:spPr>
          <a:xfrm>
            <a:off x="342901" y="5515689"/>
            <a:ext cx="11415712" cy="646331"/>
          </a:xfrm>
          <a:prstGeom prst="rect">
            <a:avLst/>
          </a:prstGeom>
          <a:ln>
            <a:solidFill>
              <a:schemeClr val="tx1"/>
            </a:solidFill>
          </a:ln>
        </p:spPr>
        <p:txBody>
          <a:bodyPr wrap="square">
            <a:spAutoFit/>
          </a:bodyPr>
          <a:lstStyle/>
          <a:p>
            <a:r>
              <a:rPr lang="en-US" dirty="0">
                <a:latin typeface="Arial" panose="020B0604020202020204" pitchFamily="34" charset="0"/>
                <a:cs typeface="Arial" panose="020B0604020202020204" pitchFamily="34" charset="0"/>
              </a:rPr>
              <a:t>How can BMR implement a new pricing strategy that will allow to cover for the cost of its last ski lift but still  staying competitive enough within its market share? </a:t>
            </a:r>
          </a:p>
        </p:txBody>
      </p:sp>
    </p:spTree>
    <p:extLst>
      <p:ext uri="{BB962C8B-B14F-4D97-AF65-F5344CB8AC3E}">
        <p14:creationId xmlns:p14="http://schemas.microsoft.com/office/powerpoint/2010/main" val="4068675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E3282B-11D1-C043-9CFE-8F8CBB4A8FF7}"/>
              </a:ext>
            </a:extLst>
          </p:cNvPr>
          <p:cNvSpPr txBox="1"/>
          <p:nvPr/>
        </p:nvSpPr>
        <p:spPr>
          <a:xfrm>
            <a:off x="342901" y="285750"/>
            <a:ext cx="11530012" cy="584775"/>
          </a:xfrm>
          <a:prstGeom prst="rect">
            <a:avLst/>
          </a:prstGeom>
          <a:noFill/>
          <a:ln>
            <a:solidFill>
              <a:schemeClr val="accent1"/>
            </a:solidFill>
          </a:ln>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Big Mountain Resort actual price</a:t>
            </a:r>
          </a:p>
        </p:txBody>
      </p:sp>
      <p:pic>
        <p:nvPicPr>
          <p:cNvPr id="3" name="Picture 2" descr="/Users/shendong/Library/Containers/com.microsoft.Word/Data/tmp/Content.MSO/658C4662.tmp">
            <a:extLst>
              <a:ext uri="{FF2B5EF4-FFF2-40B4-BE49-F238E27FC236}">
                <a16:creationId xmlns:a16="http://schemas.microsoft.com/office/drawing/2014/main" id="{35095AC7-E7A5-5D40-96BF-321A89B6A7D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5085" y="1511618"/>
            <a:ext cx="5008204" cy="2417445"/>
          </a:xfrm>
          <a:prstGeom prst="rect">
            <a:avLst/>
          </a:prstGeom>
          <a:noFill/>
          <a:ln>
            <a:noFill/>
          </a:ln>
        </p:spPr>
      </p:pic>
      <p:pic>
        <p:nvPicPr>
          <p:cNvPr id="4" name="Picture 3" descr="/Users/shendong/Library/Containers/com.microsoft.Word/Data/tmp/Content.MSO/6E6A5E34.tmp">
            <a:extLst>
              <a:ext uri="{FF2B5EF4-FFF2-40B4-BE49-F238E27FC236}">
                <a16:creationId xmlns:a16="http://schemas.microsoft.com/office/drawing/2014/main" id="{8FCE7DB0-72BB-8C4C-AF92-318BD5D3BD9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464" y="1511618"/>
            <a:ext cx="4834423" cy="2389519"/>
          </a:xfrm>
          <a:prstGeom prst="rect">
            <a:avLst/>
          </a:prstGeom>
          <a:noFill/>
          <a:ln>
            <a:noFill/>
          </a:ln>
        </p:spPr>
      </p:pic>
      <p:sp>
        <p:nvSpPr>
          <p:cNvPr id="5" name="Rectangle 4">
            <a:extLst>
              <a:ext uri="{FF2B5EF4-FFF2-40B4-BE49-F238E27FC236}">
                <a16:creationId xmlns:a16="http://schemas.microsoft.com/office/drawing/2014/main" id="{F0A02A67-240A-E64C-A09E-8E04466DFF05}"/>
              </a:ext>
            </a:extLst>
          </p:cNvPr>
          <p:cNvSpPr/>
          <p:nvPr/>
        </p:nvSpPr>
        <p:spPr>
          <a:xfrm>
            <a:off x="804863" y="4086136"/>
            <a:ext cx="10598426" cy="646331"/>
          </a:xfrm>
          <a:prstGeom prst="rect">
            <a:avLst/>
          </a:prstGeom>
        </p:spPr>
        <p:txBody>
          <a:bodyPr wrap="square">
            <a:spAutoFit/>
          </a:bodyPr>
          <a:lstStyle/>
          <a:p>
            <a:r>
              <a:rPr lang="en-US" dirty="0">
                <a:latin typeface="Calibri" panose="020F0502020204030204" pitchFamily="34" charset="0"/>
                <a:ea typeface="Times New Roman" panose="02020603050405020304" pitchFamily="18" charset="0"/>
              </a:rPr>
              <a:t>The ticket price for BMR is $81, which is approximately $20 higher than the average ticket price of all resorts within its market share. Among all the resorts in Montana, BMR has the highest ticket price. </a:t>
            </a:r>
            <a:endParaRPr lang="en-US" dirty="0"/>
          </a:p>
        </p:txBody>
      </p:sp>
    </p:spTree>
    <p:extLst>
      <p:ext uri="{BB962C8B-B14F-4D97-AF65-F5344CB8AC3E}">
        <p14:creationId xmlns:p14="http://schemas.microsoft.com/office/powerpoint/2010/main" val="112453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E3282B-11D1-C043-9CFE-8F8CBB4A8FF7}"/>
              </a:ext>
            </a:extLst>
          </p:cNvPr>
          <p:cNvSpPr txBox="1"/>
          <p:nvPr/>
        </p:nvSpPr>
        <p:spPr>
          <a:xfrm>
            <a:off x="342901" y="285750"/>
            <a:ext cx="11530012" cy="584775"/>
          </a:xfrm>
          <a:prstGeom prst="rect">
            <a:avLst/>
          </a:prstGeom>
          <a:noFill/>
          <a:ln>
            <a:solidFill>
              <a:schemeClr val="accent1"/>
            </a:solidFill>
          </a:ln>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Big Mountain Resort actual price</a:t>
            </a:r>
          </a:p>
        </p:txBody>
      </p:sp>
      <p:pic>
        <p:nvPicPr>
          <p:cNvPr id="5" name="Picture 4">
            <a:extLst>
              <a:ext uri="{FF2B5EF4-FFF2-40B4-BE49-F238E27FC236}">
                <a16:creationId xmlns:a16="http://schemas.microsoft.com/office/drawing/2014/main" id="{1A9E692F-AD4C-7A4A-B6F8-33F1CEE353CA}"/>
              </a:ext>
            </a:extLst>
          </p:cNvPr>
          <p:cNvPicPr/>
          <p:nvPr/>
        </p:nvPicPr>
        <p:blipFill>
          <a:blip r:embed="rId2"/>
          <a:stretch>
            <a:fillRect/>
          </a:stretch>
        </p:blipFill>
        <p:spPr>
          <a:xfrm>
            <a:off x="0" y="937046"/>
            <a:ext cx="3968750" cy="2180418"/>
          </a:xfrm>
          <a:prstGeom prst="rect">
            <a:avLst/>
          </a:prstGeom>
        </p:spPr>
      </p:pic>
      <p:pic>
        <p:nvPicPr>
          <p:cNvPr id="6" name="Picture 5">
            <a:extLst>
              <a:ext uri="{FF2B5EF4-FFF2-40B4-BE49-F238E27FC236}">
                <a16:creationId xmlns:a16="http://schemas.microsoft.com/office/drawing/2014/main" id="{A51DFF89-B403-8641-873C-713E63B34ACC}"/>
              </a:ext>
            </a:extLst>
          </p:cNvPr>
          <p:cNvPicPr/>
          <p:nvPr/>
        </p:nvPicPr>
        <p:blipFill>
          <a:blip r:embed="rId3"/>
          <a:stretch>
            <a:fillRect/>
          </a:stretch>
        </p:blipFill>
        <p:spPr>
          <a:xfrm>
            <a:off x="8041730" y="3121388"/>
            <a:ext cx="3970247" cy="2180418"/>
          </a:xfrm>
          <a:prstGeom prst="rect">
            <a:avLst/>
          </a:prstGeom>
        </p:spPr>
      </p:pic>
      <p:pic>
        <p:nvPicPr>
          <p:cNvPr id="7" name="Picture 6">
            <a:extLst>
              <a:ext uri="{FF2B5EF4-FFF2-40B4-BE49-F238E27FC236}">
                <a16:creationId xmlns:a16="http://schemas.microsoft.com/office/drawing/2014/main" id="{E79DD4EE-ED76-B84B-B047-51F49B88D6A1}"/>
              </a:ext>
            </a:extLst>
          </p:cNvPr>
          <p:cNvPicPr/>
          <p:nvPr/>
        </p:nvPicPr>
        <p:blipFill>
          <a:blip r:embed="rId4"/>
          <a:stretch>
            <a:fillRect/>
          </a:stretch>
        </p:blipFill>
        <p:spPr>
          <a:xfrm>
            <a:off x="4045675" y="3140842"/>
            <a:ext cx="3970247" cy="2180418"/>
          </a:xfrm>
          <a:prstGeom prst="rect">
            <a:avLst/>
          </a:prstGeom>
        </p:spPr>
      </p:pic>
      <p:pic>
        <p:nvPicPr>
          <p:cNvPr id="8" name="Picture 7">
            <a:extLst>
              <a:ext uri="{FF2B5EF4-FFF2-40B4-BE49-F238E27FC236}">
                <a16:creationId xmlns:a16="http://schemas.microsoft.com/office/drawing/2014/main" id="{F01E07B2-AF34-844E-9DAA-5568CA946AF5}"/>
              </a:ext>
            </a:extLst>
          </p:cNvPr>
          <p:cNvPicPr/>
          <p:nvPr/>
        </p:nvPicPr>
        <p:blipFill>
          <a:blip r:embed="rId5"/>
          <a:stretch>
            <a:fillRect/>
          </a:stretch>
        </p:blipFill>
        <p:spPr>
          <a:xfrm>
            <a:off x="30749" y="3140842"/>
            <a:ext cx="3970247" cy="2160964"/>
          </a:xfrm>
          <a:prstGeom prst="rect">
            <a:avLst/>
          </a:prstGeom>
        </p:spPr>
      </p:pic>
      <p:pic>
        <p:nvPicPr>
          <p:cNvPr id="9" name="Picture 8">
            <a:extLst>
              <a:ext uri="{FF2B5EF4-FFF2-40B4-BE49-F238E27FC236}">
                <a16:creationId xmlns:a16="http://schemas.microsoft.com/office/drawing/2014/main" id="{BC060347-6BD3-8E4F-AE09-24948F1E8D0A}"/>
              </a:ext>
            </a:extLst>
          </p:cNvPr>
          <p:cNvPicPr/>
          <p:nvPr/>
        </p:nvPicPr>
        <p:blipFill>
          <a:blip r:embed="rId6"/>
          <a:stretch>
            <a:fillRect/>
          </a:stretch>
        </p:blipFill>
        <p:spPr>
          <a:xfrm>
            <a:off x="4065042" y="937046"/>
            <a:ext cx="3970247" cy="2163957"/>
          </a:xfrm>
          <a:prstGeom prst="rect">
            <a:avLst/>
          </a:prstGeom>
        </p:spPr>
      </p:pic>
      <p:pic>
        <p:nvPicPr>
          <p:cNvPr id="10" name="Picture 9">
            <a:extLst>
              <a:ext uri="{FF2B5EF4-FFF2-40B4-BE49-F238E27FC236}">
                <a16:creationId xmlns:a16="http://schemas.microsoft.com/office/drawing/2014/main" id="{2911C60A-2F5B-4B4F-AF43-A1EB517231E0}"/>
              </a:ext>
            </a:extLst>
          </p:cNvPr>
          <p:cNvPicPr/>
          <p:nvPr/>
        </p:nvPicPr>
        <p:blipFill>
          <a:blip r:embed="rId7"/>
          <a:stretch>
            <a:fillRect/>
          </a:stretch>
        </p:blipFill>
        <p:spPr>
          <a:xfrm>
            <a:off x="30748" y="4677582"/>
            <a:ext cx="3970247" cy="2180418"/>
          </a:xfrm>
          <a:prstGeom prst="rect">
            <a:avLst/>
          </a:prstGeom>
        </p:spPr>
      </p:pic>
      <p:pic>
        <p:nvPicPr>
          <p:cNvPr id="11" name="Picture 10">
            <a:extLst>
              <a:ext uri="{FF2B5EF4-FFF2-40B4-BE49-F238E27FC236}">
                <a16:creationId xmlns:a16="http://schemas.microsoft.com/office/drawing/2014/main" id="{CD18C819-6EBA-A545-A8D2-A06397463C3B}"/>
              </a:ext>
            </a:extLst>
          </p:cNvPr>
          <p:cNvPicPr/>
          <p:nvPr/>
        </p:nvPicPr>
        <p:blipFill>
          <a:blip r:embed="rId8"/>
          <a:stretch>
            <a:fillRect/>
          </a:stretch>
        </p:blipFill>
        <p:spPr>
          <a:xfrm>
            <a:off x="8131581" y="940039"/>
            <a:ext cx="3970247" cy="2160964"/>
          </a:xfrm>
          <a:prstGeom prst="rect">
            <a:avLst/>
          </a:prstGeom>
        </p:spPr>
      </p:pic>
      <p:sp>
        <p:nvSpPr>
          <p:cNvPr id="12" name="Text Box 3">
            <a:extLst>
              <a:ext uri="{FF2B5EF4-FFF2-40B4-BE49-F238E27FC236}">
                <a16:creationId xmlns:a16="http://schemas.microsoft.com/office/drawing/2014/main" id="{D163D8AC-8CD3-A04E-A2F2-4C17EB3FA221}"/>
              </a:ext>
            </a:extLst>
          </p:cNvPr>
          <p:cNvSpPr txBox="1"/>
          <p:nvPr/>
        </p:nvSpPr>
        <p:spPr>
          <a:xfrm>
            <a:off x="4414838" y="5351865"/>
            <a:ext cx="7458075" cy="120609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2400" dirty="0"/>
              <a:t>Considering the high-value features that BMR presents, we recommend an increase in the ticket price, despite it being the highest among Montana resorts.</a:t>
            </a:r>
            <a:endParaRPr lang="en-US"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0759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BA3052-AA72-DF4A-8750-CBE1AA49B940}"/>
              </a:ext>
            </a:extLst>
          </p:cNvPr>
          <p:cNvSpPr txBox="1"/>
          <p:nvPr/>
        </p:nvSpPr>
        <p:spPr>
          <a:xfrm>
            <a:off x="342901" y="285750"/>
            <a:ext cx="11530012" cy="584775"/>
          </a:xfrm>
          <a:prstGeom prst="rect">
            <a:avLst/>
          </a:prstGeom>
          <a:noFill/>
          <a:ln>
            <a:solidFill>
              <a:schemeClr val="accent1"/>
            </a:solidFill>
          </a:ln>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Modeling </a:t>
            </a:r>
          </a:p>
        </p:txBody>
      </p:sp>
      <p:sp>
        <p:nvSpPr>
          <p:cNvPr id="5" name="Rectangle 4">
            <a:extLst>
              <a:ext uri="{FF2B5EF4-FFF2-40B4-BE49-F238E27FC236}">
                <a16:creationId xmlns:a16="http://schemas.microsoft.com/office/drawing/2014/main" id="{17751435-5D09-D44A-8AA4-793BE82F28DF}"/>
              </a:ext>
            </a:extLst>
          </p:cNvPr>
          <p:cNvSpPr/>
          <p:nvPr/>
        </p:nvSpPr>
        <p:spPr>
          <a:xfrm>
            <a:off x="342901" y="1261586"/>
            <a:ext cx="11530012" cy="5078313"/>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Leveraging a dataset of 276 resorts that are part of the same market share than BMR and we applied our predictive model over 36 resort features in order to identify the most important ones and predict the adequate price for the BMR.</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2 regression models were used:</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Linear regression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Random forest regression</a:t>
            </a:r>
          </a:p>
          <a:p>
            <a:pPr lvl="1"/>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scenarios: Estimation of the ticket price and revenue if: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BMR were to close 1 to 10 runs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BMR would add a run, increasing the vertical drop by 150 feet, and installing an additional chair lift.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BMR would add 2 acres of snow making.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BMR would increase the longest run by 0.2 miles and guarantee its snow coverage by adding 4 acres of snow making capability.</a:t>
            </a:r>
          </a:p>
          <a:p>
            <a:pPr lvl="2"/>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008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037C1-A198-1C41-833C-37E4F7C8E0EE}"/>
              </a:ext>
            </a:extLst>
          </p:cNvPr>
          <p:cNvPicPr/>
          <p:nvPr/>
        </p:nvPicPr>
        <p:blipFill>
          <a:blip r:embed="rId2"/>
          <a:stretch>
            <a:fillRect/>
          </a:stretch>
        </p:blipFill>
        <p:spPr>
          <a:xfrm>
            <a:off x="471487" y="2099418"/>
            <a:ext cx="6573171" cy="3497264"/>
          </a:xfrm>
          <a:prstGeom prst="rect">
            <a:avLst/>
          </a:prstGeom>
        </p:spPr>
      </p:pic>
      <p:sp>
        <p:nvSpPr>
          <p:cNvPr id="3" name="Rectangle 2">
            <a:extLst>
              <a:ext uri="{FF2B5EF4-FFF2-40B4-BE49-F238E27FC236}">
                <a16:creationId xmlns:a16="http://schemas.microsoft.com/office/drawing/2014/main" id="{23C8820C-2953-D54D-8CDA-A15791B4DF29}"/>
              </a:ext>
            </a:extLst>
          </p:cNvPr>
          <p:cNvSpPr/>
          <p:nvPr/>
        </p:nvSpPr>
        <p:spPr>
          <a:xfrm>
            <a:off x="7458074" y="2180362"/>
            <a:ext cx="4129088" cy="3416320"/>
          </a:xfrm>
          <a:prstGeom prst="rect">
            <a:avLst/>
          </a:prstGeom>
        </p:spPr>
        <p:txBody>
          <a:bodyPr wrap="square">
            <a:spAutoFit/>
          </a:bodyPr>
          <a:lstStyle/>
          <a:p>
            <a:pPr algn="just"/>
            <a:r>
              <a:rPr lang="en-US" dirty="0">
                <a:latin typeface="Arial" panose="020B0604020202020204" pitchFamily="34" charset="0"/>
                <a:ea typeface="Times New Roman" panose="02020603050405020304" pitchFamily="18" charset="0"/>
                <a:cs typeface="Arial" panose="020B0604020202020204" pitchFamily="34" charset="0"/>
              </a:rPr>
              <a:t>Our ticket price and revenue changes projections indicate that closing one run will not impact either costs or revenue. </a:t>
            </a:r>
          </a:p>
          <a:p>
            <a:pPr algn="just"/>
            <a:endParaRPr lang="en-US" dirty="0">
              <a:latin typeface="Arial" panose="020B0604020202020204" pitchFamily="34" charset="0"/>
              <a:ea typeface="Times New Roman" panose="02020603050405020304" pitchFamily="18" charset="0"/>
              <a:cs typeface="Arial" panose="020B0604020202020204" pitchFamily="34" charset="0"/>
            </a:endParaRPr>
          </a:p>
          <a:p>
            <a:pPr algn="just"/>
            <a:r>
              <a:rPr lang="en-US" dirty="0">
                <a:latin typeface="Arial" panose="020B0604020202020204" pitchFamily="34" charset="0"/>
                <a:ea typeface="Times New Roman" panose="02020603050405020304" pitchFamily="18" charset="0"/>
                <a:cs typeface="Arial" panose="020B0604020202020204" pitchFamily="34" charset="0"/>
              </a:rPr>
              <a:t>However, closing between one and five runs will result in a cost loss of approximately one million dollars. If six to ten runs are closed, the lost revenue will increase significantly, ranging from two to three million dollars</a:t>
            </a:r>
            <a:r>
              <a:rPr lang="en-US" dirty="0">
                <a:effectLst/>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EAFB757-D668-6043-B5AC-C46FEEC152D2}"/>
              </a:ext>
            </a:extLst>
          </p:cNvPr>
          <p:cNvSpPr txBox="1"/>
          <p:nvPr/>
        </p:nvSpPr>
        <p:spPr>
          <a:xfrm>
            <a:off x="342901" y="285750"/>
            <a:ext cx="11530012" cy="1077218"/>
          </a:xfrm>
          <a:prstGeom prst="rect">
            <a:avLst/>
          </a:prstGeom>
          <a:noFill/>
          <a:ln>
            <a:solidFill>
              <a:schemeClr val="accent1"/>
            </a:solidFill>
          </a:ln>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Modeling results - Impact of numbers of closed runs on price and revenues </a:t>
            </a:r>
          </a:p>
        </p:txBody>
      </p:sp>
    </p:spTree>
    <p:extLst>
      <p:ext uri="{BB962C8B-B14F-4D97-AF65-F5344CB8AC3E}">
        <p14:creationId xmlns:p14="http://schemas.microsoft.com/office/powerpoint/2010/main" val="95546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AFB757-D668-6043-B5AC-C46FEEC152D2}"/>
              </a:ext>
            </a:extLst>
          </p:cNvPr>
          <p:cNvSpPr txBox="1"/>
          <p:nvPr/>
        </p:nvSpPr>
        <p:spPr>
          <a:xfrm>
            <a:off x="342901" y="285750"/>
            <a:ext cx="11530012" cy="584775"/>
          </a:xfrm>
          <a:prstGeom prst="rect">
            <a:avLst/>
          </a:prstGeom>
          <a:noFill/>
          <a:ln>
            <a:solidFill>
              <a:schemeClr val="accent1"/>
            </a:solidFill>
          </a:ln>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Modeling results – Impact of enhancement of resort features </a:t>
            </a:r>
          </a:p>
        </p:txBody>
      </p:sp>
      <p:graphicFrame>
        <p:nvGraphicFramePr>
          <p:cNvPr id="7" name="Table 6">
            <a:extLst>
              <a:ext uri="{FF2B5EF4-FFF2-40B4-BE49-F238E27FC236}">
                <a16:creationId xmlns:a16="http://schemas.microsoft.com/office/drawing/2014/main" id="{5177B80B-1282-3B43-9DD0-6AE9F7851C09}"/>
              </a:ext>
            </a:extLst>
          </p:cNvPr>
          <p:cNvGraphicFramePr>
            <a:graphicFrameLocks noGrp="1"/>
          </p:cNvGraphicFramePr>
          <p:nvPr>
            <p:extLst>
              <p:ext uri="{D42A27DB-BD31-4B8C-83A1-F6EECF244321}">
                <p14:modId xmlns:p14="http://schemas.microsoft.com/office/powerpoint/2010/main" val="817079386"/>
              </p:ext>
            </p:extLst>
          </p:nvPr>
        </p:nvGraphicFramePr>
        <p:xfrm>
          <a:off x="342901" y="1091141"/>
          <a:ext cx="11530010" cy="5169217"/>
        </p:xfrm>
        <a:graphic>
          <a:graphicData uri="http://schemas.openxmlformats.org/drawingml/2006/table">
            <a:tbl>
              <a:tblPr firstRow="1" bandRow="1">
                <a:tableStyleId>{5C22544A-7EE6-4342-B048-85BDC9FD1C3A}</a:tableStyleId>
              </a:tblPr>
              <a:tblGrid>
                <a:gridCol w="2306002">
                  <a:extLst>
                    <a:ext uri="{9D8B030D-6E8A-4147-A177-3AD203B41FA5}">
                      <a16:colId xmlns:a16="http://schemas.microsoft.com/office/drawing/2014/main" val="3650572352"/>
                    </a:ext>
                  </a:extLst>
                </a:gridCol>
                <a:gridCol w="2306002">
                  <a:extLst>
                    <a:ext uri="{9D8B030D-6E8A-4147-A177-3AD203B41FA5}">
                      <a16:colId xmlns:a16="http://schemas.microsoft.com/office/drawing/2014/main" val="137272779"/>
                    </a:ext>
                  </a:extLst>
                </a:gridCol>
                <a:gridCol w="2306002">
                  <a:extLst>
                    <a:ext uri="{9D8B030D-6E8A-4147-A177-3AD203B41FA5}">
                      <a16:colId xmlns:a16="http://schemas.microsoft.com/office/drawing/2014/main" val="1780166862"/>
                    </a:ext>
                  </a:extLst>
                </a:gridCol>
                <a:gridCol w="2306002">
                  <a:extLst>
                    <a:ext uri="{9D8B030D-6E8A-4147-A177-3AD203B41FA5}">
                      <a16:colId xmlns:a16="http://schemas.microsoft.com/office/drawing/2014/main" val="2026377372"/>
                    </a:ext>
                  </a:extLst>
                </a:gridCol>
                <a:gridCol w="2306002">
                  <a:extLst>
                    <a:ext uri="{9D8B030D-6E8A-4147-A177-3AD203B41FA5}">
                      <a16:colId xmlns:a16="http://schemas.microsoft.com/office/drawing/2014/main" val="2158375200"/>
                    </a:ext>
                  </a:extLst>
                </a:gridCol>
              </a:tblGrid>
              <a:tr h="509060">
                <a:tc>
                  <a:txBody>
                    <a:bodyPr/>
                    <a:lstStyle/>
                    <a:p>
                      <a:r>
                        <a:rPr lang="en-US" dirty="0"/>
                        <a:t>Feature Enhancement</a:t>
                      </a:r>
                    </a:p>
                  </a:txBody>
                  <a:tcPr/>
                </a:tc>
                <a:tc>
                  <a:txBody>
                    <a:bodyPr/>
                    <a:lstStyle/>
                    <a:p>
                      <a:r>
                        <a:rPr lang="en-US" dirty="0"/>
                        <a:t>Ticket price Increase</a:t>
                      </a:r>
                    </a:p>
                  </a:txBody>
                  <a:tcPr/>
                </a:tc>
                <a:tc>
                  <a:txBody>
                    <a:bodyPr/>
                    <a:lstStyle/>
                    <a:p>
                      <a:r>
                        <a:rPr lang="en-US" dirty="0"/>
                        <a:t> Extra revenue</a:t>
                      </a:r>
                    </a:p>
                  </a:txBody>
                  <a:tcPr/>
                </a:tc>
                <a:tc>
                  <a:txBody>
                    <a:bodyPr/>
                    <a:lstStyle/>
                    <a:p>
                      <a:r>
                        <a:rPr lang="en-US" dirty="0"/>
                        <a:t>Final ticket price </a:t>
                      </a:r>
                    </a:p>
                  </a:txBody>
                  <a:tcPr/>
                </a:tc>
                <a:tc>
                  <a:txBody>
                    <a:bodyPr/>
                    <a:lstStyle/>
                    <a:p>
                      <a:r>
                        <a:rPr lang="en-US" dirty="0"/>
                        <a:t>Total revenue from tickets </a:t>
                      </a:r>
                    </a:p>
                  </a:txBody>
                  <a:tcPr/>
                </a:tc>
                <a:extLst>
                  <a:ext uri="{0D108BD9-81ED-4DB2-BD59-A6C34878D82A}">
                    <a16:rowId xmlns:a16="http://schemas.microsoft.com/office/drawing/2014/main" val="3330983963"/>
                  </a:ext>
                </a:extLst>
              </a:tr>
              <a:tr h="414337">
                <a:tc>
                  <a:txBody>
                    <a:bodyPr/>
                    <a:lstStyle/>
                    <a:p>
                      <a:r>
                        <a:rPr lang="en-US" dirty="0"/>
                        <a:t>No enhancement </a:t>
                      </a:r>
                    </a:p>
                  </a:txBody>
                  <a:tcPr/>
                </a:tc>
                <a:tc>
                  <a:txBody>
                    <a:bodyPr/>
                    <a:lstStyle/>
                    <a:p>
                      <a:r>
                        <a:rPr lang="en-US" dirty="0"/>
                        <a:t>$13.22</a:t>
                      </a:r>
                    </a:p>
                  </a:txBody>
                  <a:tcPr/>
                </a:tc>
                <a:tc>
                  <a:txBody>
                    <a:bodyPr/>
                    <a:lstStyle/>
                    <a:p>
                      <a:r>
                        <a:rPr lang="en-US" dirty="0"/>
                        <a:t>$23,135,000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$94.22</a:t>
                      </a:r>
                    </a:p>
                  </a:txBody>
                  <a:tcPr/>
                </a:tc>
                <a:tc>
                  <a:txBody>
                    <a:bodyPr/>
                    <a:lstStyle/>
                    <a:p>
                      <a:r>
                        <a:rPr lang="en-US" dirty="0"/>
                        <a:t>$164,885,000</a:t>
                      </a:r>
                    </a:p>
                  </a:txBody>
                  <a:tcPr/>
                </a:tc>
                <a:extLst>
                  <a:ext uri="{0D108BD9-81ED-4DB2-BD59-A6C34878D82A}">
                    <a16:rowId xmlns:a16="http://schemas.microsoft.com/office/drawing/2014/main" val="3458624587"/>
                  </a:ext>
                </a:extLst>
              </a:tr>
              <a:tr h="941652">
                <a:tc>
                  <a:txBody>
                    <a:bodyPr/>
                    <a:lstStyle/>
                    <a:p>
                      <a:r>
                        <a:rPr lang="en-US" dirty="0"/>
                        <a:t>Add:</a:t>
                      </a:r>
                    </a:p>
                    <a:p>
                      <a:pPr marL="285750" indent="-285750">
                        <a:buFontTx/>
                        <a:buChar char="-"/>
                      </a:pPr>
                      <a:r>
                        <a:rPr lang="en-US" dirty="0"/>
                        <a:t>1 run</a:t>
                      </a:r>
                    </a:p>
                    <a:p>
                      <a:pPr marL="285750" indent="-285750">
                        <a:buFontTx/>
                        <a:buChar char="-"/>
                      </a:pPr>
                      <a:r>
                        <a:rPr lang="en-US" dirty="0"/>
                        <a:t>150 ft vertical drop</a:t>
                      </a:r>
                    </a:p>
                    <a:p>
                      <a:pPr marL="285750" indent="-285750">
                        <a:buFontTx/>
                        <a:buChar char="-"/>
                      </a:pPr>
                      <a:r>
                        <a:rPr lang="en-US" dirty="0"/>
                        <a:t>1 chair lift</a:t>
                      </a:r>
                    </a:p>
                  </a:txBody>
                  <a:tcPr/>
                </a:tc>
                <a:tc>
                  <a:txBody>
                    <a:bodyPr/>
                    <a:lstStyle/>
                    <a:p>
                      <a:r>
                        <a:rPr lang="en-US" dirty="0"/>
                        <a:t>$15.21</a:t>
                      </a:r>
                    </a:p>
                  </a:txBody>
                  <a:tcPr/>
                </a:tc>
                <a:tc>
                  <a:txBody>
                    <a:bodyPr/>
                    <a:lstStyle/>
                    <a:p>
                      <a:r>
                        <a:rPr lang="en-US" dirty="0"/>
                        <a:t>$26,617,500</a:t>
                      </a:r>
                    </a:p>
                  </a:txBody>
                  <a:tcPr/>
                </a:tc>
                <a:tc>
                  <a:txBody>
                    <a:bodyPr/>
                    <a:lstStyle/>
                    <a:p>
                      <a:r>
                        <a:rPr lang="en-US" dirty="0"/>
                        <a:t>$96.22</a:t>
                      </a:r>
                    </a:p>
                  </a:txBody>
                  <a:tcPr/>
                </a:tc>
                <a:tc>
                  <a:txBody>
                    <a:bodyPr/>
                    <a:lstStyle/>
                    <a:p>
                      <a:r>
                        <a:rPr lang="en-US" dirty="0"/>
                        <a:t>$168,367,500</a:t>
                      </a:r>
                    </a:p>
                  </a:txBody>
                  <a:tcPr/>
                </a:tc>
                <a:extLst>
                  <a:ext uri="{0D108BD9-81ED-4DB2-BD59-A6C34878D82A}">
                    <a16:rowId xmlns:a16="http://schemas.microsoft.com/office/drawing/2014/main" val="2738606768"/>
                  </a:ext>
                </a:extLst>
              </a:tr>
              <a:tr h="941652">
                <a:tc>
                  <a:txBody>
                    <a:bodyPr/>
                    <a:lstStyle/>
                    <a:p>
                      <a:r>
                        <a:rPr lang="en-US" dirty="0"/>
                        <a:t>Add:</a:t>
                      </a:r>
                    </a:p>
                    <a:p>
                      <a:pPr marL="285750" indent="-285750">
                        <a:buFont typeface="System Font Regular"/>
                        <a:buChar char="-"/>
                      </a:pPr>
                      <a:r>
                        <a:rPr lang="en-US" dirty="0"/>
                        <a:t>2 acres covered by snow making machines</a:t>
                      </a:r>
                    </a:p>
                  </a:txBody>
                  <a:tcPr/>
                </a:tc>
                <a:tc>
                  <a:txBody>
                    <a:bodyPr/>
                    <a:lstStyle/>
                    <a:p>
                      <a:r>
                        <a:rPr lang="en-US" dirty="0"/>
                        <a:t>$15.21</a:t>
                      </a:r>
                    </a:p>
                  </a:txBody>
                  <a:tcPr/>
                </a:tc>
                <a:tc>
                  <a:txBody>
                    <a:bodyPr/>
                    <a:lstStyle/>
                    <a:p>
                      <a:r>
                        <a:rPr lang="en-US" dirty="0"/>
                        <a:t>$26,617,500</a:t>
                      </a:r>
                    </a:p>
                  </a:txBody>
                  <a:tcPr/>
                </a:tc>
                <a:tc>
                  <a:txBody>
                    <a:bodyPr/>
                    <a:lstStyle/>
                    <a:p>
                      <a:r>
                        <a:rPr lang="en-US" dirty="0"/>
                        <a:t>$96.22</a:t>
                      </a:r>
                    </a:p>
                  </a:txBody>
                  <a:tcPr/>
                </a:tc>
                <a:tc>
                  <a:txBody>
                    <a:bodyPr/>
                    <a:lstStyle/>
                    <a:p>
                      <a:r>
                        <a:rPr lang="en-US" dirty="0"/>
                        <a:t>$168,367,500</a:t>
                      </a:r>
                    </a:p>
                  </a:txBody>
                  <a:tcPr/>
                </a:tc>
                <a:extLst>
                  <a:ext uri="{0D108BD9-81ED-4DB2-BD59-A6C34878D82A}">
                    <a16:rowId xmlns:a16="http://schemas.microsoft.com/office/drawing/2014/main" val="616548631"/>
                  </a:ext>
                </a:extLst>
              </a:tr>
              <a:tr h="941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a:t>
                      </a:r>
                    </a:p>
                    <a:p>
                      <a:pPr marL="285750" marR="0" lvl="0" indent="-285750" algn="l" defTabSz="914400" rtl="0" eaLnBrk="1" fontAlgn="auto" latinLnBrk="0" hangingPunct="1">
                        <a:lnSpc>
                          <a:spcPct val="100000"/>
                        </a:lnSpc>
                        <a:spcBef>
                          <a:spcPts val="0"/>
                        </a:spcBef>
                        <a:spcAft>
                          <a:spcPts val="0"/>
                        </a:spcAft>
                        <a:buClrTx/>
                        <a:buSzTx/>
                        <a:buFont typeface="System Font Regular"/>
                        <a:buChar char="-"/>
                        <a:tabLst/>
                        <a:defRPr/>
                      </a:pPr>
                      <a:r>
                        <a:rPr lang="en-US" dirty="0"/>
                        <a:t>0.2 miles to the longest run</a:t>
                      </a:r>
                    </a:p>
                    <a:p>
                      <a:pPr marL="285750" marR="0" lvl="0" indent="-285750" algn="l" defTabSz="914400" rtl="0" eaLnBrk="1" fontAlgn="auto" latinLnBrk="0" hangingPunct="1">
                        <a:lnSpc>
                          <a:spcPct val="100000"/>
                        </a:lnSpc>
                        <a:spcBef>
                          <a:spcPts val="0"/>
                        </a:spcBef>
                        <a:spcAft>
                          <a:spcPts val="0"/>
                        </a:spcAft>
                        <a:buClrTx/>
                        <a:buSzTx/>
                        <a:buFont typeface="System Font Regular"/>
                        <a:buChar char="-"/>
                        <a:tabLst/>
                        <a:defRPr/>
                      </a:pPr>
                      <a:r>
                        <a:rPr lang="en-US" dirty="0"/>
                        <a:t>4 acres covered by snow making machines</a:t>
                      </a:r>
                    </a:p>
                  </a:txBody>
                  <a:tcPr/>
                </a:tc>
                <a:tc>
                  <a:txBody>
                    <a:bodyPr/>
                    <a:lstStyle/>
                    <a:p>
                      <a:r>
                        <a:rPr lang="en-US" dirty="0"/>
                        <a:t>$15.21</a:t>
                      </a:r>
                    </a:p>
                  </a:txBody>
                  <a:tcPr/>
                </a:tc>
                <a:tc>
                  <a:txBody>
                    <a:bodyPr/>
                    <a:lstStyle/>
                    <a:p>
                      <a:r>
                        <a:rPr lang="en-US" dirty="0"/>
                        <a:t>$26,617,500</a:t>
                      </a:r>
                    </a:p>
                  </a:txBody>
                  <a:tcPr/>
                </a:tc>
                <a:tc>
                  <a:txBody>
                    <a:bodyPr/>
                    <a:lstStyle/>
                    <a:p>
                      <a:r>
                        <a:rPr lang="en-US" dirty="0"/>
                        <a:t>$96.22</a:t>
                      </a:r>
                    </a:p>
                  </a:txBody>
                  <a:tcPr/>
                </a:tc>
                <a:tc>
                  <a:txBody>
                    <a:bodyPr/>
                    <a:lstStyle/>
                    <a:p>
                      <a:r>
                        <a:rPr lang="en-US" dirty="0"/>
                        <a:t>$168,367,500</a:t>
                      </a:r>
                    </a:p>
                  </a:txBody>
                  <a:tcPr/>
                </a:tc>
                <a:extLst>
                  <a:ext uri="{0D108BD9-81ED-4DB2-BD59-A6C34878D82A}">
                    <a16:rowId xmlns:a16="http://schemas.microsoft.com/office/drawing/2014/main" val="315438490"/>
                  </a:ext>
                </a:extLst>
              </a:tr>
            </a:tbl>
          </a:graphicData>
        </a:graphic>
      </p:graphicFrame>
    </p:spTree>
    <p:extLst>
      <p:ext uri="{BB962C8B-B14F-4D97-AF65-F5344CB8AC3E}">
        <p14:creationId xmlns:p14="http://schemas.microsoft.com/office/powerpoint/2010/main" val="3740300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BA3052-AA72-DF4A-8750-CBE1AA49B940}"/>
              </a:ext>
            </a:extLst>
          </p:cNvPr>
          <p:cNvSpPr txBox="1"/>
          <p:nvPr/>
        </p:nvSpPr>
        <p:spPr>
          <a:xfrm>
            <a:off x="342901" y="285750"/>
            <a:ext cx="11530012" cy="584775"/>
          </a:xfrm>
          <a:prstGeom prst="rect">
            <a:avLst/>
          </a:prstGeom>
          <a:noFill/>
          <a:ln>
            <a:solidFill>
              <a:schemeClr val="accent1"/>
            </a:solidFill>
          </a:ln>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Recommendations</a:t>
            </a:r>
          </a:p>
        </p:txBody>
      </p:sp>
      <p:sp>
        <p:nvSpPr>
          <p:cNvPr id="3" name="Rectangle 2">
            <a:extLst>
              <a:ext uri="{FF2B5EF4-FFF2-40B4-BE49-F238E27FC236}">
                <a16:creationId xmlns:a16="http://schemas.microsoft.com/office/drawing/2014/main" id="{F759CA16-282C-D24C-BF32-DBF28E7C64CB}"/>
              </a:ext>
            </a:extLst>
          </p:cNvPr>
          <p:cNvSpPr/>
          <p:nvPr/>
        </p:nvSpPr>
        <p:spPr>
          <a:xfrm>
            <a:off x="342901" y="1426339"/>
            <a:ext cx="11530012" cy="2308324"/>
          </a:xfrm>
          <a:prstGeom prst="rect">
            <a:avLst/>
          </a:prstGeom>
        </p:spPr>
        <p:txBody>
          <a:bodyPr wrap="square">
            <a:spAutoFit/>
          </a:bodyPr>
          <a:lstStyle/>
          <a:p>
            <a:pPr marL="342900" marR="0" lvl="0" indent="-342900">
              <a:spcBef>
                <a:spcPts val="0"/>
              </a:spcBef>
              <a:spcAft>
                <a:spcPts val="0"/>
              </a:spcAft>
              <a:buSzPts val="1000"/>
              <a:buFont typeface="Symbol" pitchFamily="2" charset="2"/>
              <a:buChar char=""/>
              <a:tabLst>
                <a:tab pos="457200" algn="l"/>
              </a:tabLst>
            </a:pPr>
            <a:r>
              <a:rPr lang="en-US" dirty="0">
                <a:latin typeface="Arial" panose="020B0604020202020204" pitchFamily="34" charset="0"/>
                <a:ea typeface="Times New Roman" panose="02020603050405020304" pitchFamily="18" charset="0"/>
                <a:cs typeface="Arial" panose="020B0604020202020204" pitchFamily="34" charset="0"/>
              </a:rPr>
              <a:t>Our model indicates that BMR's current ticket price is underpriced compared to other resorts in the same market share. We recommend increasing the price to $94.22 per ticket.</a:t>
            </a:r>
          </a:p>
          <a:p>
            <a:pPr marR="0" lvl="0">
              <a:spcBef>
                <a:spcPts val="0"/>
              </a:spcBef>
              <a:spcAft>
                <a:spcPts val="0"/>
              </a:spcAft>
              <a:buSzPts val="1000"/>
              <a:tabLst>
                <a:tab pos="457200" algn="l"/>
              </a:tabLst>
            </a:pPr>
            <a:endParaRPr lang="en-US" dirty="0">
              <a:latin typeface="Arial" panose="020B0604020202020204" pitchFamily="34" charset="0"/>
              <a:ea typeface="Times New Roman" panose="02020603050405020304" pitchFamily="18" charset="0"/>
              <a:cs typeface="Arial" panose="020B0604020202020204" pitchFamily="34" charset="0"/>
            </a:endParaRPr>
          </a:p>
          <a:p>
            <a:pPr marL="342900" indent="-342900">
              <a:buSzPts val="1000"/>
              <a:buFont typeface="Symbol" pitchFamily="2" charset="2"/>
              <a:buChar char=""/>
              <a:tabLst>
                <a:tab pos="457200" algn="l"/>
              </a:tabLst>
            </a:pPr>
            <a:r>
              <a:rPr lang="en-US" dirty="0">
                <a:latin typeface="Arial" panose="020B0604020202020204" pitchFamily="34" charset="0"/>
                <a:cs typeface="Arial" panose="020B0604020202020204" pitchFamily="34" charset="0"/>
              </a:rPr>
              <a:t>Adding acres covered by snow machines or extending the longest run has no significant impact on the ticket price.</a:t>
            </a:r>
          </a:p>
          <a:p>
            <a:pPr>
              <a:buSzPts val="1000"/>
              <a:tabLst>
                <a:tab pos="457200" algn="l"/>
              </a:tabLst>
            </a:pPr>
            <a:endParaRPr lang="en-US"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spcBef>
                <a:spcPts val="0"/>
              </a:spcBef>
              <a:spcAft>
                <a:spcPts val="0"/>
              </a:spcAft>
              <a:buSzPts val="1000"/>
              <a:buFont typeface="Symbol" pitchFamily="2" charset="2"/>
              <a:buChar char=""/>
              <a:tabLst>
                <a:tab pos="457200" algn="l"/>
              </a:tabLst>
            </a:pPr>
            <a:r>
              <a:rPr lang="en-US" dirty="0">
                <a:latin typeface="Arial" panose="020B0604020202020204" pitchFamily="34" charset="0"/>
                <a:cs typeface="Arial" panose="020B0604020202020204" pitchFamily="34" charset="0"/>
              </a:rPr>
              <a:t>Additionally, an extra increase of $1.99 (generating an additional $3.48 million in revenue) could be considered if BMR adds another run with a lift chair, increasing the vertical drop by 150 feet.</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91970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A39754-4BB2-CA48-B225-6D1F6C8F78D7}"/>
              </a:ext>
            </a:extLst>
          </p:cNvPr>
          <p:cNvSpPr txBox="1"/>
          <p:nvPr/>
        </p:nvSpPr>
        <p:spPr>
          <a:xfrm>
            <a:off x="342901" y="285750"/>
            <a:ext cx="11530012" cy="584775"/>
          </a:xfrm>
          <a:prstGeom prst="rect">
            <a:avLst/>
          </a:prstGeom>
          <a:noFill/>
          <a:ln>
            <a:solidFill>
              <a:schemeClr val="accent1"/>
            </a:solidFill>
          </a:ln>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Summary and conclusion</a:t>
            </a:r>
          </a:p>
        </p:txBody>
      </p:sp>
      <p:sp>
        <p:nvSpPr>
          <p:cNvPr id="8" name="TextBox 7">
            <a:extLst>
              <a:ext uri="{FF2B5EF4-FFF2-40B4-BE49-F238E27FC236}">
                <a16:creationId xmlns:a16="http://schemas.microsoft.com/office/drawing/2014/main" id="{F171AF3B-0E99-C549-AA4E-4D350B7392C8}"/>
              </a:ext>
            </a:extLst>
          </p:cNvPr>
          <p:cNvSpPr txBox="1"/>
          <p:nvPr/>
        </p:nvSpPr>
        <p:spPr>
          <a:xfrm>
            <a:off x="342901" y="1166812"/>
            <a:ext cx="11530012" cy="4247317"/>
          </a:xfrm>
          <a:prstGeom prst="rect">
            <a:avLst/>
          </a:prstGeom>
          <a:noFill/>
          <a:ln>
            <a:noFill/>
          </a:ln>
        </p:spPr>
        <p:txBody>
          <a:bodyPr wrap="square" rtlCol="0">
            <a:spAutoFit/>
          </a:bodyPr>
          <a:lstStyle/>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Big Mountain Resort’s actual ticket price is underpriced compared to other resort within the same market share.</a:t>
            </a:r>
          </a:p>
          <a:p>
            <a:endParaRPr lang="en-US"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Given the current amenities and to better align with market trends of comparable resorts, we recommend a price increase of $13.22, raising the final price to $94.22 per tickets. This adjustment would result in a total gain of $23 million for the season.</a:t>
            </a:r>
          </a:p>
          <a:p>
            <a:pPr marL="457200" indent="-4572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Additionally, an extra increase of $1.99 (generating an additional $3.48 million in revenue) could be considered if BMR adds another run with a lift chair, increasing the vertical drop by 150 feet.</a:t>
            </a:r>
          </a:p>
          <a:p>
            <a:pPr marL="457200" indent="-4572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To determine if the revenue generated from the new price will cover the $1.5 million cost of the new chair lift, we need to know the total operational cost of the BMR resort.</a:t>
            </a:r>
          </a:p>
          <a:p>
            <a:pPr marL="457200" indent="-4572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To implement cost-cutting strategies by closing runs, we need the operational cost of each run and must model different scenarios to make accurate predictions</a:t>
            </a:r>
            <a:r>
              <a:rPr lang="en-US" dirty="0">
                <a:effectLst/>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6387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1424</TotalTime>
  <Words>741</Words>
  <Application>Microsoft Macintosh PowerPoint</Application>
  <PresentationFormat>Widescreen</PresentationFormat>
  <Paragraphs>82</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Symbol</vt:lpstr>
      <vt:lpstr>System Font Regular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shen dong</dc:creator>
  <cp:lastModifiedBy>shen dong</cp:lastModifiedBy>
  <cp:revision>19</cp:revision>
  <dcterms:created xsi:type="dcterms:W3CDTF">2024-05-27T18:35:13Z</dcterms:created>
  <dcterms:modified xsi:type="dcterms:W3CDTF">2024-05-28T18:19:33Z</dcterms:modified>
</cp:coreProperties>
</file>